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61" r:id="rId5"/>
    <p:sldId id="263" r:id="rId6"/>
    <p:sldId id="264" r:id="rId7"/>
    <p:sldId id="265" r:id="rId8"/>
    <p:sldId id="266" r:id="rId9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5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66C64CEC-EAFC-4F3E-9D33-CF71373FFF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047B464-9F12-4132-AB18-EF6949F7F4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9A0C4-19E3-4CB7-A0CE-A591ABBE3C4D}" type="datetime1">
              <a:rPr lang="es-ES" smtClean="0"/>
              <a:t>16/07/2022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BA083B1-3BC2-484E-AFAD-070AE8A317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26AA960-F8D2-4942-80CF-768EF78ED9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BC2BC-E3B0-4EB8-B491-5C1109F9CB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37420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803FFA6-7A9A-4C4D-A8DB-853C2EEDFE96}" type="datetime1">
              <a:rPr lang="es-ES" noProof="0" smtClean="0"/>
              <a:t>16/07/2022</a:t>
            </a:fld>
            <a:endParaRPr lang="es-ES" noProof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0730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á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b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b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á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b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b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b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b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b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b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b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b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b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b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b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b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b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b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b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b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b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b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b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b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b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b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b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b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á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b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b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b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b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b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b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b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b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b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b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b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á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b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b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b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b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b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b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b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b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b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b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b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b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b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A0CA0AF3-38EB-4C63-8219-1BB50E1DE642}" type="datetime1">
              <a:rPr lang="es-ES" noProof="0" smtClean="0"/>
              <a:t>16/07/2022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C4CEBC-8241-4D36-9AE9-2F7827A2AB82}" type="datetime1">
              <a:rPr lang="es-ES" noProof="0" smtClean="0"/>
              <a:t>16/07/2022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CF86A2-5975-430E-A6E1-BD589C3F53FA}" type="datetime1">
              <a:rPr lang="es-ES" noProof="0" smtClean="0"/>
              <a:t>16/07/2022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E108C3-FC2A-4A8A-AC92-EA51B902A531}" type="datetime1">
              <a:rPr lang="es-ES" noProof="0" smtClean="0"/>
              <a:t>16/07/2022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60" name="Cuadro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Cuadro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62AA30-5A4A-4C4F-90B9-3E19351EA7E7}" type="datetime1">
              <a:rPr lang="es-ES" noProof="0" smtClean="0"/>
              <a:t>16/07/2022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texto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EF6314-BF1E-4D9F-B381-C1CADA8C0092}" type="datetime1">
              <a:rPr lang="es-ES" noProof="0" smtClean="0"/>
              <a:t>16/07/2022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719E82-A331-4C72-B82B-5BADCE141852}" type="datetime1">
              <a:rPr lang="es-ES" noProof="0" smtClean="0"/>
              <a:t>16/07/2022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5345DB-BC09-4F2D-A950-B5824E6179D5}" type="datetime1">
              <a:rPr lang="es-ES" noProof="0" smtClean="0"/>
              <a:t>16/07/2022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DB2A24-9D58-4203-8723-A461A06D087E}" type="datetime1">
              <a:rPr lang="es-ES" noProof="0" smtClean="0"/>
              <a:t>16/07/2022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B6E4BD-E62C-4E2F-937A-C3A4DB855F30}" type="datetime1">
              <a:rPr lang="es-ES" noProof="0" smtClean="0"/>
              <a:t>16/07/2022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54C683-0777-4D8C-AF75-A78D3205BAC8}" type="datetime1">
              <a:rPr lang="es-ES" noProof="0" smtClean="0"/>
              <a:t>16/07/2022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BBE8E3-4A21-45D7-A860-DFDA026419EC}" type="datetime1">
              <a:rPr lang="es-ES" noProof="0" smtClean="0"/>
              <a:t>16/07/2022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EFD387C-7178-4981-AEA8-6F8B6F75A91E}" type="datetime1">
              <a:rPr lang="es-ES" noProof="0" smtClean="0"/>
              <a:t>16/07/2022</a:t>
            </a:fld>
            <a:endParaRPr lang="es-ES" noProof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E1022B-32BE-4FE1-92B8-C5149277BA50}" type="datetime1">
              <a:rPr lang="es-ES" noProof="0" smtClean="0"/>
              <a:t>16/07/2022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D2895C-9724-44AD-A1CB-C4CD2333D14A}" type="datetime1">
              <a:rPr lang="es-ES" noProof="0" smtClean="0"/>
              <a:t>16/07/2022</a:t>
            </a:fld>
            <a:endParaRPr lang="es-ES" noProof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4771A7-61FB-45DE-8598-173673CE36D3}" type="datetime1">
              <a:rPr lang="es-ES" noProof="0" smtClean="0"/>
              <a:t>16/07/2022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B77F93-129F-44A2-8E92-7F7A3AA89FC7}" type="datetime1">
              <a:rPr lang="es-ES" noProof="0" smtClean="0"/>
              <a:t>16/07/2022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á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b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b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b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b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b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b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b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b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b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b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íne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b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b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b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b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á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b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b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b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b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b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b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b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b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b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b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orma lib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b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b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b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b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b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b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b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b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á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es-ES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1E95752A-3CB1-471B-A60A-70B55E468DDA}" type="datetime1">
              <a:rPr lang="es-ES" noProof="0" smtClean="0"/>
              <a:t>16/07/2022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o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ángulo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pic>
          <p:nvPicPr>
            <p:cNvPr id="79" name="Imagen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n 4" descr="Primer plano de la tarjeta de circuitos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upo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ctángulo con esquinas opuestas redondeadas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grpSp>
          <p:nvGrpSpPr>
            <p:cNvPr id="83" name="Grupo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orma libre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orma libre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orma libre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orma libre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orma libre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orma libre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orma libre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orma libre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orma libre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ángulo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orma libre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orma libre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orma libre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orma libre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orma libre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orma libre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orma libre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orma libre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orma libre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ángulo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 rtl="0"/>
            <a:r>
              <a:rPr lang="es-ES" dirty="0" err="1"/>
              <a:t>cRYPTOJACKING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es-ES" dirty="0" err="1"/>
              <a:t>CarLOS</a:t>
            </a:r>
            <a:r>
              <a:rPr lang="es-ES" dirty="0"/>
              <a:t> GUARE</a:t>
            </a:r>
            <a:r>
              <a:rPr lang="es-DO" dirty="0"/>
              <a:t>ÑO - 1103147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24D48C-DEE4-CB10-5E70-61841196F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anchor="ctr">
            <a:normAutofit/>
          </a:bodyPr>
          <a:lstStyle/>
          <a:p>
            <a:r>
              <a:rPr lang="es-DO" dirty="0"/>
              <a:t>¿Qué es el </a:t>
            </a:r>
            <a:r>
              <a:rPr lang="es-DO" dirty="0" err="1"/>
              <a:t>cryptoJacking</a:t>
            </a:r>
            <a:r>
              <a:rPr lang="es-DO" dirty="0"/>
              <a:t>?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B32C4B-CED1-8247-5584-F8F9A73DD3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s-ES" sz="2000" dirty="0"/>
              <a:t>El </a:t>
            </a:r>
            <a:r>
              <a:rPr lang="es-ES" sz="2000" dirty="0" err="1"/>
              <a:t>cryptojacking</a:t>
            </a:r>
            <a:r>
              <a:rPr lang="es-ES" sz="2000" dirty="0"/>
              <a:t> es una </a:t>
            </a:r>
            <a:r>
              <a:rPr lang="es-ES" sz="2000" dirty="0" err="1"/>
              <a:t>criptominería</a:t>
            </a:r>
            <a:r>
              <a:rPr lang="es-ES" sz="2000" dirty="0"/>
              <a:t> maliciosa que ocurre cuando los ciberdelincuentes piratean computadoras personales y comerciales, computadoras portátiles y dispositivos móviles para instalar software. Este software utiliza el poder y los recursos de la computadora para extraer criptomonedas o robar billeteras de criptomonedas propiedad de víctimas desprevenidas.</a:t>
            </a:r>
            <a:endParaRPr lang="en-US" sz="2000" dirty="0"/>
          </a:p>
        </p:txBody>
      </p:sp>
      <p:pic>
        <p:nvPicPr>
          <p:cNvPr id="1026" name="Picture 2" descr="What is cryptojacking and how can I prevent it? — Bitpanda Academy">
            <a:extLst>
              <a:ext uri="{FF2B5EF4-FFF2-40B4-BE49-F238E27FC236}">
                <a16:creationId xmlns:a16="http://schemas.microsoft.com/office/drawing/2014/main" id="{8C304964-72F4-BE6C-75FA-06E82EC16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3" y="2514967"/>
            <a:ext cx="4875211" cy="2742306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64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24D48C-DEE4-CB10-5E70-61841196F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anchor="ctr">
            <a:normAutofit/>
          </a:bodyPr>
          <a:lstStyle/>
          <a:p>
            <a:r>
              <a:rPr lang="es-DO" dirty="0"/>
              <a:t>Auge del </a:t>
            </a:r>
            <a:r>
              <a:rPr lang="es-DO" dirty="0" err="1"/>
              <a:t>cyptoJacking</a:t>
            </a:r>
            <a:endParaRPr lang="en-US" dirty="0"/>
          </a:p>
        </p:txBody>
      </p:sp>
      <p:pic>
        <p:nvPicPr>
          <p:cNvPr id="5" name="Imagen 4" descr="Escala de tiempo&#10;&#10;Descripción generada automáticamente">
            <a:extLst>
              <a:ext uri="{FF2B5EF4-FFF2-40B4-BE49-F238E27FC236}">
                <a16:creationId xmlns:a16="http://schemas.microsoft.com/office/drawing/2014/main" id="{6FDBD87B-0DDC-B994-DAAC-31B59FFAB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773" y="2249486"/>
            <a:ext cx="4851663" cy="3541714"/>
          </a:xfrm>
          <a:prstGeom prst="rect">
            <a:avLst/>
          </a:prstGeom>
          <a:noFill/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B32C4B-CED1-8247-5584-F8F9A73DD3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s-ES" sz="2000" dirty="0" err="1"/>
              <a:t>Cryptojacking</a:t>
            </a:r>
            <a:r>
              <a:rPr lang="es-ES" sz="2000" dirty="0"/>
              <a:t> salió a la luz por primera vez en septiembre de 2017 cuando Bitcoin estaba en su apogeo. El código publicado por la organización </a:t>
            </a:r>
            <a:r>
              <a:rPr lang="es-ES" sz="2000" dirty="0" err="1"/>
              <a:t>Coinhive</a:t>
            </a:r>
            <a:r>
              <a:rPr lang="es-ES" sz="2000" dirty="0"/>
              <a:t> en su sitio web, que cerró a principios de 2019, estaba destinado a ser una herramienta de minería para que los propietarios de sitios web ganaran dinero de forma pasiva.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52147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496346E-E882-BB6B-D17D-EE9875F8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s-DO" dirty="0"/>
              <a:t>¿Cómo funciona el </a:t>
            </a:r>
            <a:r>
              <a:rPr lang="es-DO" dirty="0" err="1"/>
              <a:t>cryptojacking</a:t>
            </a:r>
            <a:r>
              <a:rPr lang="es-DO" dirty="0"/>
              <a:t>? 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B32C4B-CED1-8247-5584-F8F9A73DD3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s-ES" sz="2000" dirty="0"/>
              <a:t>Hay tres métodos principales que utilizan los </a:t>
            </a:r>
            <a:r>
              <a:rPr lang="es-ES" sz="2000" dirty="0" err="1"/>
              <a:t>cryptojackers</a:t>
            </a:r>
            <a:r>
              <a:rPr lang="es-ES" sz="2000" dirty="0"/>
              <a:t> para extraer criptomonedas de forma maliciosa: </a:t>
            </a:r>
          </a:p>
          <a:p>
            <a:pPr>
              <a:lnSpc>
                <a:spcPct val="110000"/>
              </a:lnSpc>
            </a:pPr>
            <a:r>
              <a:rPr lang="es-ES" sz="2000" b="1" dirty="0" err="1"/>
              <a:t>Cryptojacking</a:t>
            </a:r>
            <a:r>
              <a:rPr lang="es-ES" sz="2000" b="1" dirty="0"/>
              <a:t> basado en archivos</a:t>
            </a:r>
          </a:p>
          <a:p>
            <a:pPr>
              <a:lnSpc>
                <a:spcPct val="110000"/>
              </a:lnSpc>
            </a:pPr>
            <a:r>
              <a:rPr lang="es-ES" sz="2000" b="1" dirty="0" err="1"/>
              <a:t>Cryptojacking</a:t>
            </a:r>
            <a:r>
              <a:rPr lang="es-ES" sz="2000" b="1" dirty="0"/>
              <a:t> basado en navegador</a:t>
            </a:r>
          </a:p>
          <a:p>
            <a:pPr>
              <a:lnSpc>
                <a:spcPct val="110000"/>
              </a:lnSpc>
            </a:pPr>
            <a:r>
              <a:rPr lang="es-ES" sz="2000" b="1" dirty="0" err="1"/>
              <a:t>Cyptojacking</a:t>
            </a:r>
            <a:r>
              <a:rPr lang="es-ES" sz="2000" b="1" dirty="0"/>
              <a:t> basado en la nube</a:t>
            </a:r>
            <a:endParaRPr lang="en-US" sz="2000" b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8C230CE-54C3-7A78-F86D-691A4624DB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067"/>
          <a:stretch/>
        </p:blipFill>
        <p:spPr>
          <a:xfrm>
            <a:off x="6172200" y="2509028"/>
            <a:ext cx="4875211" cy="26881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31005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496346E-E882-BB6B-D17D-EE9875F8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anchor="ctr">
            <a:normAutofit/>
          </a:bodyPr>
          <a:lstStyle/>
          <a:p>
            <a:r>
              <a:rPr lang="es-DO" dirty="0" err="1"/>
              <a:t>powershell</a:t>
            </a:r>
            <a:endParaRPr lang="en-US" dirty="0"/>
          </a:p>
        </p:txBody>
      </p:sp>
      <p:pic>
        <p:nvPicPr>
          <p:cNvPr id="4098" name="Picture 2" descr="Automate Microsoft Windows tasks with this PowerShell training bundle">
            <a:extLst>
              <a:ext uri="{FF2B5EF4-FFF2-40B4-BE49-F238E27FC236}">
                <a16:creationId xmlns:a16="http://schemas.microsoft.com/office/drawing/2014/main" id="{1F20E1FE-AA95-DCAE-067B-4ABE45CC3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1410" y="2800746"/>
            <a:ext cx="4878389" cy="2439194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B32C4B-CED1-8247-5584-F8F9A73DD3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s-ES" sz="2000" dirty="0"/>
              <a:t>El </a:t>
            </a:r>
            <a:r>
              <a:rPr lang="es-ES" sz="2000" dirty="0" err="1"/>
              <a:t>cryptojacking</a:t>
            </a:r>
            <a:r>
              <a:rPr lang="es-ES" sz="2000" dirty="0"/>
              <a:t> es una </a:t>
            </a:r>
            <a:r>
              <a:rPr lang="es-ES" sz="2000" dirty="0" err="1"/>
              <a:t>criptominería</a:t>
            </a:r>
            <a:r>
              <a:rPr lang="es-ES" sz="2000" dirty="0"/>
              <a:t> maliciosa que ocurre cuando los ciberdelincuentes piratean computadoras personales y comerciales, computadoras portátiles y dispositivos móviles para instalar software. Este software utiliza el poder y los recursos de la computadora para extraer criptomonedas o robar billeteras de criptomonedas propiedad de víctimas desprevenidas.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600827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57_TF45165253" id="{28A1825B-CA0F-4D67-9785-55DD8DA7BCD9}" vid="{0BFE6581-3A41-4C3B-BF41-7EE5BD70DA4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de circuito</Template>
  <TotalTime>383</TotalTime>
  <Words>210</Words>
  <Application>Microsoft Office PowerPoint</Application>
  <PresentationFormat>Panorámica</PresentationFormat>
  <Paragraphs>14</Paragraphs>
  <Slides>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Arial</vt:lpstr>
      <vt:lpstr>Calibri</vt:lpstr>
      <vt:lpstr>Tw Cen MT</vt:lpstr>
      <vt:lpstr>Circuito</vt:lpstr>
      <vt:lpstr>cRYPTOJACKING</vt:lpstr>
      <vt:lpstr>¿Qué es el cryptoJacking?</vt:lpstr>
      <vt:lpstr>Auge del cyptoJacking</vt:lpstr>
      <vt:lpstr>¿Cómo funciona el cryptojacking? </vt:lpstr>
      <vt:lpstr>powershell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cRYPTOJACKING</dc:title>
  <dc:creator>[Est - ICS] Guareno Velez, Carlos Antonio</dc:creator>
  <cp:lastModifiedBy>[Est - ICS] Guareno Velez, Carlos Antonio</cp:lastModifiedBy>
  <cp:revision>1</cp:revision>
  <dcterms:created xsi:type="dcterms:W3CDTF">2022-07-16T04:05:07Z</dcterms:created>
  <dcterms:modified xsi:type="dcterms:W3CDTF">2022-07-16T10:28:26Z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